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sldIdLst>
    <p:sldId id="256" r:id="rId2"/>
    <p:sldId id="257" r:id="rId3"/>
    <p:sldId id="260" r:id="rId4"/>
  </p:sldIdLst>
  <p:sldSz cx="9144000" cy="6858000" type="screen4x3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68" autoAdjust="0"/>
    <p:restoredTop sz="94660"/>
  </p:normalViewPr>
  <p:slideViewPr>
    <p:cSldViewPr>
      <p:cViewPr>
        <p:scale>
          <a:sx n="123" d="100"/>
          <a:sy n="123" d="100"/>
        </p:scale>
        <p:origin x="-1434" y="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14600"/>
            <a:ext cx="7772400" cy="1470025"/>
          </a:xfr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14800"/>
            <a:ext cx="6400800" cy="106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73F96-FBF2-4FC9-824F-7ED151B35DA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0" y="228600"/>
            <a:ext cx="9144000" cy="2209800"/>
            <a:chOff x="0" y="274638"/>
            <a:chExt cx="9906000" cy="2449512"/>
          </a:xfrm>
        </p:grpSpPr>
        <p:sp>
          <p:nvSpPr>
            <p:cNvPr id="8" name="Rectangle 3"/>
            <p:cNvSpPr>
              <a:spLocks noChangeArrowheads="1"/>
            </p:cNvSpPr>
            <p:nvPr/>
          </p:nvSpPr>
          <p:spPr bwMode="ltGray">
            <a:xfrm>
              <a:off x="0" y="1493838"/>
              <a:ext cx="9906000" cy="1214437"/>
            </a:xfrm>
            <a:prstGeom prst="rect">
              <a:avLst/>
            </a:prstGeom>
            <a:solidFill>
              <a:srgbClr val="C0C0C0">
                <a:alpha val="89803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wrap="none" lIns="40298" tIns="0" rIns="40298" bIns="0" anchor="ctr"/>
            <a:lstStyle/>
            <a:p>
              <a:pPr defTabSz="871538"/>
              <a:endParaRPr lang="zh-CN" altLang="en-US" sz="1000">
                <a:solidFill>
                  <a:srgbClr val="000000"/>
                </a:solidFill>
                <a:latin typeface="Frutiger 45 Light" pitchFamily="34" charset="0"/>
              </a:endParaRPr>
            </a:p>
          </p:txBody>
        </p:sp>
        <p:pic>
          <p:nvPicPr>
            <p:cNvPr id="9" name="Picture 6"/>
            <p:cNvPicPr>
              <a:picLocks noChangeAspect="1" noChangeArrowheads="1"/>
            </p:cNvPicPr>
            <p:nvPr/>
          </p:nvPicPr>
          <p:blipFill>
            <a:blip r:embed="rId2" cstate="print"/>
            <a:srcRect l="80545" t="17741"/>
            <a:stretch>
              <a:fillRect/>
            </a:stretch>
          </p:blipFill>
          <p:spPr bwMode="auto">
            <a:xfrm>
              <a:off x="7102475" y="274638"/>
              <a:ext cx="2803525" cy="1250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" name="Picture 7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613025" y="1516063"/>
              <a:ext cx="4738688" cy="12080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" name="Picture 5"/>
            <p:cNvPicPr>
              <a:picLocks noChangeAspect="1" noChangeArrowheads="1"/>
            </p:cNvPicPr>
            <p:nvPr/>
          </p:nvPicPr>
          <p:blipFill>
            <a:blip r:embed="rId2" cstate="print"/>
            <a:srcRect t="24573"/>
            <a:stretch>
              <a:fillRect/>
            </a:stretch>
          </p:blipFill>
          <p:spPr bwMode="auto">
            <a:xfrm>
              <a:off x="0" y="377825"/>
              <a:ext cx="7450138" cy="11477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2" name="Picture 1271" descr="Bank of China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6430963"/>
            <a:ext cx="12700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1277"/>
          <p:cNvPicPr preferRelativeResize="0">
            <a:picLocks noChangeArrowheads="1"/>
          </p:cNvPicPr>
          <p:nvPr/>
        </p:nvPicPr>
        <p:blipFill>
          <a:blip r:embed="rId2" cstate="print"/>
          <a:srcRect t="91803"/>
          <a:stretch>
            <a:fillRect/>
          </a:stretch>
        </p:blipFill>
        <p:spPr bwMode="auto">
          <a:xfrm>
            <a:off x="1474788" y="6611938"/>
            <a:ext cx="7113587" cy="117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77308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AEBD-0AF4-4EB2-808D-5E3CEC3D47F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984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9CE01-46A5-43CD-95CD-03F0205B91B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544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465BB-938C-46C5-9611-E28A72FE9DA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588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2C547-7363-44BF-9537-A932A95F809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864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1ED02-33B4-4EF0-9E94-88FEA2E1795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227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kern="1200">
                <a:solidFill>
                  <a:srgbClr val="C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16CEA-E74A-48A4-8BEA-2FD86A8A817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751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kern="1200">
                <a:solidFill>
                  <a:srgbClr val="C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3C75E-6AD2-4EC2-A14C-0843B829703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761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D0A61-34A9-450A-8D9A-74A67B2B983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20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605C8-AFEA-4E46-9D60-BFFED294535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615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614A5-1314-4B66-9CC3-E2339424635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9964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452A8-C641-45AB-A5FA-698EFE51F4D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1/25/2019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HIN BLUE LINE"/>
          <p:cNvSpPr>
            <a:spLocks noChangeShapeType="1"/>
          </p:cNvSpPr>
          <p:nvPr>
            <p:custDataLst>
              <p:tags r:id="rId13"/>
            </p:custDataLst>
          </p:nvPr>
        </p:nvSpPr>
        <p:spPr bwMode="gray">
          <a:xfrm>
            <a:off x="381000" y="914400"/>
            <a:ext cx="8515350" cy="0"/>
          </a:xfrm>
          <a:prstGeom prst="line">
            <a:avLst/>
          </a:prstGeom>
          <a:noFill/>
          <a:ln w="38100">
            <a:solidFill>
              <a:srgbClr val="80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 sz="1100">
              <a:solidFill>
                <a:srgbClr val="000000"/>
              </a:solidFill>
              <a:latin typeface="Frutiger 55 Roman" pitchFamily="34" charset="0"/>
            </a:endParaRPr>
          </a:p>
        </p:txBody>
      </p:sp>
      <p:pic>
        <p:nvPicPr>
          <p:cNvPr id="8" name="Picture 1271" descr="Bank of China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52400" y="6430963"/>
            <a:ext cx="12700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277"/>
          <p:cNvPicPr preferRelativeResize="0">
            <a:picLocks noChangeArrowheads="1"/>
          </p:cNvPicPr>
          <p:nvPr/>
        </p:nvPicPr>
        <p:blipFill>
          <a:blip r:embed="rId15" cstate="print"/>
          <a:srcRect t="91803"/>
          <a:stretch>
            <a:fillRect/>
          </a:stretch>
        </p:blipFill>
        <p:spPr bwMode="auto">
          <a:xfrm>
            <a:off x="1474788" y="6611938"/>
            <a:ext cx="7113587" cy="117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84843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FR2052a </a:t>
            </a:r>
            <a:r>
              <a:rPr lang="en-US" b="1" dirty="0" err="1" smtClean="0">
                <a:solidFill>
                  <a:schemeClr val="tx1"/>
                </a:solidFill>
              </a:rPr>
              <a:t>IssueTracer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January </a:t>
            </a:r>
            <a:r>
              <a:rPr lang="en-US" dirty="0" smtClean="0"/>
              <a:t>25, </a:t>
            </a:r>
            <a:r>
              <a:rPr lang="en-US" dirty="0" smtClean="0"/>
              <a:t>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53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2800" b="1" dirty="0" smtClean="0">
                <a:solidFill>
                  <a:schemeClr val="tx2"/>
                </a:solidFill>
              </a:rPr>
              <a:t>F</a:t>
            </a:r>
            <a:r>
              <a:rPr lang="en-US" sz="2800" b="1" dirty="0" smtClean="0">
                <a:solidFill>
                  <a:schemeClr val="tx2"/>
                </a:solidFill>
              </a:rPr>
              <a:t>R2052a </a:t>
            </a:r>
            <a:r>
              <a:rPr lang="en-US" sz="2800" b="1" dirty="0" err="1" smtClean="0">
                <a:solidFill>
                  <a:schemeClr val="tx2"/>
                </a:solidFill>
              </a:rPr>
              <a:t>IssueTracer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11430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CCG’s </a:t>
            </a:r>
            <a:r>
              <a:rPr lang="en-US" dirty="0"/>
              <a:t>11/28/2018 </a:t>
            </a:r>
            <a:r>
              <a:rPr lang="en-US" dirty="0" smtClean="0"/>
              <a:t>meeting did the evaluation of </a:t>
            </a:r>
            <a:r>
              <a:rPr lang="en-US" dirty="0" err="1" smtClean="0"/>
              <a:t>IssueTracer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4716223"/>
              </p:ext>
            </p:extLst>
          </p:nvPr>
        </p:nvGraphicFramePr>
        <p:xfrm>
          <a:off x="381000" y="1512332"/>
          <a:ext cx="8458200" cy="49646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Worksheet" r:id="rId3" imgW="12573068" imgH="10391760" progId="Excel.Sheet.12">
                  <p:embed/>
                </p:oleObj>
              </mc:Choice>
              <mc:Fallback>
                <p:oleObj name="Worksheet" r:id="rId3" imgW="12573068" imgH="1039176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000" y="1512332"/>
                        <a:ext cx="8458200" cy="49646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9955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956" y="274638"/>
            <a:ext cx="8229600" cy="639762"/>
          </a:xfrm>
        </p:spPr>
        <p:txBody>
          <a:bodyPr>
            <a:noAutofit/>
          </a:bodyPr>
          <a:lstStyle/>
          <a:p>
            <a:pPr algn="l"/>
            <a:r>
              <a:rPr lang="en-US" sz="2800" b="1" dirty="0">
                <a:solidFill>
                  <a:schemeClr val="tx2"/>
                </a:solidFill>
              </a:rPr>
              <a:t>FR2052a </a:t>
            </a:r>
            <a:r>
              <a:rPr lang="en-US" sz="2800" b="1" dirty="0" err="1">
                <a:solidFill>
                  <a:schemeClr val="tx2"/>
                </a:solidFill>
              </a:rPr>
              <a:t>IssueTracer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45F9A-D14D-42E3-8887-D5D99372740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7200" y="1676400"/>
            <a:ext cx="85344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0"/>
              </a:spcBef>
              <a:buAutoNum type="arabicPeriod"/>
            </a:pPr>
            <a:r>
              <a:rPr lang="en-US" b="1" dirty="0" smtClean="0"/>
              <a:t>Re-evaluate the </a:t>
            </a:r>
            <a:r>
              <a:rPr lang="en-US" b="1" dirty="0" err="1" smtClean="0"/>
              <a:t>IssueTracer</a:t>
            </a:r>
            <a:r>
              <a:rPr lang="en-US" b="1" dirty="0" smtClean="0"/>
              <a:t> to allocate its items to each CCG responsible department;</a:t>
            </a:r>
          </a:p>
          <a:p>
            <a:pPr marL="342900" indent="-342900">
              <a:spcBef>
                <a:spcPts val="0"/>
              </a:spcBef>
              <a:buAutoNum type="arabicPeriod"/>
            </a:pPr>
            <a:endParaRPr lang="en-US" b="1" dirty="0" smtClean="0"/>
          </a:p>
          <a:p>
            <a:pPr marL="342900" indent="-342900">
              <a:spcBef>
                <a:spcPts val="0"/>
              </a:spcBef>
              <a:buAutoNum type="arabicPeriod"/>
            </a:pPr>
            <a:r>
              <a:rPr lang="en-US" b="1" dirty="0" smtClean="0"/>
              <a:t>CCG responsible department will work with ADC for improvement;</a:t>
            </a:r>
          </a:p>
          <a:p>
            <a:pPr marL="342900" indent="-342900">
              <a:spcBef>
                <a:spcPts val="0"/>
              </a:spcBef>
              <a:buAutoNum type="arabicPeriod"/>
            </a:pPr>
            <a:endParaRPr lang="en-US" b="1" dirty="0" smtClean="0"/>
          </a:p>
          <a:p>
            <a:pPr marL="342900" indent="-342900">
              <a:spcBef>
                <a:spcPts val="0"/>
              </a:spcBef>
              <a:buAutoNum type="arabicPeriod"/>
            </a:pPr>
            <a:r>
              <a:rPr lang="en-US" b="1" dirty="0" smtClean="0"/>
              <a:t>The improved </a:t>
            </a:r>
            <a:r>
              <a:rPr lang="en-US" b="1" dirty="0" err="1" smtClean="0"/>
              <a:t>IssueTracer</a:t>
            </a:r>
            <a:r>
              <a:rPr lang="en-US" b="1" dirty="0"/>
              <a:t> </a:t>
            </a:r>
            <a:r>
              <a:rPr lang="en-US" b="1" dirty="0" smtClean="0"/>
              <a:t>items will be reviewed and approved by CCG;</a:t>
            </a:r>
          </a:p>
          <a:p>
            <a:pPr marL="342900" indent="-342900">
              <a:spcBef>
                <a:spcPts val="0"/>
              </a:spcBef>
              <a:buAutoNum type="arabicPeriod"/>
            </a:pPr>
            <a:endParaRPr lang="en-US" b="1" dirty="0" smtClean="0"/>
          </a:p>
          <a:p>
            <a:pPr marL="342900" indent="-342900">
              <a:spcBef>
                <a:spcPts val="0"/>
              </a:spcBef>
              <a:buAutoNum type="arabicPeriod"/>
            </a:pPr>
            <a:r>
              <a:rPr lang="en-US" b="1" dirty="0" smtClean="0"/>
              <a:t>The approved </a:t>
            </a:r>
            <a:r>
              <a:rPr lang="en-US" b="1" dirty="0" err="1" smtClean="0"/>
              <a:t>IssueTracer</a:t>
            </a:r>
            <a:r>
              <a:rPr lang="en-US" b="1" dirty="0" smtClean="0"/>
              <a:t> items will be included in the monthly FR2052a process:</a:t>
            </a:r>
          </a:p>
          <a:p>
            <a:pPr>
              <a:spcBef>
                <a:spcPts val="0"/>
              </a:spcBef>
            </a:pPr>
            <a:r>
              <a:rPr lang="en-US" b="1" dirty="0"/>
              <a:t> </a:t>
            </a:r>
            <a:r>
              <a:rPr lang="en-US" b="1" dirty="0" smtClean="0"/>
              <a:t>      4.1.  Responsible departments only report the true issues requiring changes to the 	monthly FR2052a report to FMD;</a:t>
            </a:r>
          </a:p>
          <a:p>
            <a:pPr>
              <a:spcBef>
                <a:spcPts val="0"/>
              </a:spcBef>
            </a:pPr>
            <a:r>
              <a:rPr lang="en-US" b="1" dirty="0"/>
              <a:t> </a:t>
            </a:r>
            <a:r>
              <a:rPr lang="en-US" b="1" dirty="0" smtClean="0"/>
              <a:t>      </a:t>
            </a:r>
            <a:r>
              <a:rPr lang="en-US" b="1" dirty="0" smtClean="0"/>
              <a:t>4.2.  Responsible departments keep their </a:t>
            </a:r>
            <a:r>
              <a:rPr lang="en-US" b="1" dirty="0" err="1" smtClean="0"/>
              <a:t>IssueTracer</a:t>
            </a:r>
            <a:r>
              <a:rPr lang="en-US" b="1" dirty="0" smtClean="0"/>
              <a:t> worksheet for record and 	audit.</a:t>
            </a:r>
          </a:p>
          <a:p>
            <a:pPr>
              <a:spcBef>
                <a:spcPts val="0"/>
              </a:spcBef>
            </a:pPr>
            <a:endParaRPr lang="en-US" b="1" dirty="0" smtClean="0"/>
          </a:p>
          <a:p>
            <a:pPr>
              <a:spcBef>
                <a:spcPts val="0"/>
              </a:spcBef>
            </a:pPr>
            <a:r>
              <a:rPr lang="en-US" b="1" dirty="0" smtClean="0"/>
              <a:t>5.    FR2052a bank-wide procedures and individual departments’ procedures regarding 	the </a:t>
            </a:r>
            <a:r>
              <a:rPr lang="en-US" b="1" dirty="0" err="1" smtClean="0"/>
              <a:t>IssueTracer</a:t>
            </a:r>
            <a:r>
              <a:rPr lang="en-US" b="1" dirty="0" smtClean="0"/>
              <a:t> should be updated accordingly.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094105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THIN BLUE LINE"/>
</p:tagLst>
</file>

<file path=ppt/theme/theme1.xml><?xml version="1.0" encoding="utf-8"?>
<a:theme xmlns:a="http://schemas.openxmlformats.org/drawingml/2006/main" name="Theme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Theme2</Template>
  <TotalTime>527</TotalTime>
  <Words>84</Words>
  <Application>Microsoft Office PowerPoint</Application>
  <PresentationFormat>On-screen Show (4:3)</PresentationFormat>
  <Paragraphs>18</Paragraphs>
  <Slides>3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Theme2</vt:lpstr>
      <vt:lpstr>Microsoft Excel Worksheet</vt:lpstr>
      <vt:lpstr>FR2052a IssueTracer</vt:lpstr>
      <vt:lpstr>FR2052a IssueTracer</vt:lpstr>
      <vt:lpstr>FR2052a IssueTracer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FR2052a Reporting</dc:title>
  <dc:creator>WU, XIAOWEN</dc:creator>
  <cp:lastModifiedBy>WANG, ZIJUAN</cp:lastModifiedBy>
  <cp:revision>34</cp:revision>
  <dcterms:created xsi:type="dcterms:W3CDTF">2019-01-16T18:02:36Z</dcterms:created>
  <dcterms:modified xsi:type="dcterms:W3CDTF">2019-01-25T14:42:15Z</dcterms:modified>
</cp:coreProperties>
</file>

<file path=docProps/thumbnail.jpeg>
</file>